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5" r:id="rId5"/>
  </p:sldMasterIdLst>
  <p:handoutMasterIdLst>
    <p:handoutMasterId r:id="rId9"/>
  </p:handoutMasterIdLst>
  <p:sldIdLst>
    <p:sldId id="285" r:id="rId6"/>
    <p:sldId id="266" r:id="rId7"/>
    <p:sldId id="292" r:id="rId8"/>
  </p:sldIdLst>
  <p:sldSz cx="12192000" cy="6858000"/>
  <p:notesSz cx="6858000" cy="9144000"/>
  <p:embeddedFontLst>
    <p:embeddedFont>
      <p:font typeface="EVRI Monotype PPT1" panose="01000000000000000000" pitchFamily="2" charset="0"/>
      <p:regular r:id="rId10"/>
    </p:embeddedFont>
    <p:embeddedFont>
      <p:font typeface="EVRI Monotype PPT2" panose="01000000000000000000" pitchFamily="2" charset="0"/>
      <p:regular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Medium" panose="00000600000000000000" pitchFamily="2" charset="0"/>
      <p:regular r:id="rId16"/>
      <p:italic r:id="rId17"/>
    </p:embeddedFont>
    <p:embeddedFont>
      <p:font typeface="Poppins SemiBold" panose="000007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219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6" pos="4112" userDrawn="1">
          <p15:clr>
            <a:srgbClr val="A4A3A4"/>
          </p15:clr>
        </p15:guide>
        <p15:guide id="7" pos="869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3863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C8A"/>
    <a:srgbClr val="0082D4"/>
    <a:srgbClr val="050A8C"/>
    <a:srgbClr val="E7EFF8"/>
    <a:srgbClr val="CDE5F3"/>
    <a:srgbClr val="CCE4F3"/>
    <a:srgbClr val="52F0EF"/>
    <a:srgbClr val="FFFFFF"/>
    <a:srgbClr val="0083D5"/>
    <a:srgbClr val="EB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>
        <p:guide pos="7219"/>
        <p:guide orient="horz" pos="3838"/>
        <p:guide orient="horz" pos="1275"/>
        <p:guide pos="4112"/>
        <p:guide pos="869"/>
        <p:guide orient="horz"/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23977F-784C-EE4F-B413-32392821B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0DC5A-7053-5B4F-BF77-031FE509A4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6481-360C-CF48-A5C9-44B73C341EA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397E9-AAE3-6F4F-A8CE-7FEB76B21A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EB8D0-054B-FD40-8A89-1C1A87BA4C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ED359-713B-3640-A9A9-9D588CAC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ACCCED-A73B-1E48-BFC0-D48E180CF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1444240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 continued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17B2-C87D-844E-8404-AD96145E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2441" y="2660340"/>
            <a:ext cx="2953548" cy="2728580"/>
          </a:xfr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4EF260-E4F8-C448-9248-F9DB2BBCE87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439283"/>
            <a:ext cx="8948524" cy="119531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1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EBE49C-1735-F04E-92AC-EAA8297B632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66215" y="2660340"/>
            <a:ext cx="2953548" cy="2728580"/>
          </a:xfr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F1AB752-5800-0849-8F7B-B81ADAA6670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759989" y="2660340"/>
            <a:ext cx="2953548" cy="2728580"/>
          </a:xfr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07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70A90D-0EFC-8C41-99A9-C08127B85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3226" y="4053016"/>
            <a:ext cx="3638774" cy="2226073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ACCCED-A73B-1E48-BFC0-D48E180CF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601258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17B2-C87D-844E-8404-AD96145E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6026" y="3097751"/>
            <a:ext cx="6551001" cy="2728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642B5F9-8161-8E47-82CF-880AC35EE3D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876026" y="2458849"/>
            <a:ext cx="6434864" cy="6389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3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4EF260-E4F8-C448-9248-F9DB2BBCE87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1159078"/>
            <a:ext cx="8948524" cy="119531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1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23173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16F58FA-48F6-A64B-AAB1-DB8D7FDD2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8858" y="2884315"/>
            <a:ext cx="7357994" cy="1709323"/>
          </a:xfrm>
          <a:prstGeom prst="rect">
            <a:avLst/>
          </a:prstGeo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  <a:latin typeface="EVRI Monotype PPT1" pitchFamily="2" charset="0"/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4A79C-277A-4E49-A492-A4870B3A2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095" y="5924072"/>
            <a:ext cx="1431010" cy="4159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AF69BC-30EA-004B-9418-2F82471F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8858" y="1995315"/>
            <a:ext cx="4133850" cy="88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4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16F58FA-48F6-A64B-AAB1-DB8D7FDD2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020" y="2884315"/>
            <a:ext cx="7357994" cy="1709323"/>
          </a:xfrm>
          <a:prstGeom prst="rect">
            <a:avLst/>
          </a:prstGeo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  <a:latin typeface="EVRI Monotype PPT1" pitchFamily="2" charset="0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4A79C-277A-4E49-A492-A4870B3A2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095" y="5924072"/>
            <a:ext cx="1431010" cy="4159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AF69BC-30EA-004B-9418-2F82471F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020" y="1995315"/>
            <a:ext cx="4133850" cy="88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page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B3B7F-06A4-174C-B1B2-35363C6B76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7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B3F98EF-50A9-5A70-EAEE-7DD04EA08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601258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solidFill>
                  <a:schemeClr val="accent3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47469-8CDE-E2A1-B51A-21C870FA6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6026" y="3097751"/>
            <a:ext cx="6551001" cy="272858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8ABCCB-B4AD-9636-394E-5FE2B55DB2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876026" y="2458849"/>
            <a:ext cx="6434864" cy="63890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3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A98730-D278-B285-7B5A-E2C96423E42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1159078"/>
            <a:ext cx="8948524" cy="119531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3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13903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68ED-977B-B0B3-E774-7A40521D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17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ACCCED-A73B-1E48-BFC0-D48E180CF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1444240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 continued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17B2-C87D-844E-8404-AD96145E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2440" y="2664398"/>
            <a:ext cx="4525832" cy="2728580"/>
          </a:xfr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4EF260-E4F8-C448-9248-F9DB2BBCE87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439283"/>
            <a:ext cx="8948524" cy="119531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1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EBE49C-1735-F04E-92AC-EAA8297B632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0" y="2664398"/>
            <a:ext cx="4525832" cy="2728580"/>
          </a:xfr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50F51-2189-2F4F-A016-2A2E40BB9F27}"/>
              </a:ext>
            </a:extLst>
          </p:cNvPr>
          <p:cNvSpPr/>
          <p:nvPr userDrawn="1"/>
        </p:nvSpPr>
        <p:spPr>
          <a:xfrm>
            <a:off x="7843725" y="4401769"/>
            <a:ext cx="4515672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913" lvl="0" indent="-307975">
              <a:spcBef>
                <a:spcPts val="1000"/>
              </a:spcBef>
              <a:buSzPct val="80000"/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 2 million views since launch</a:t>
            </a:r>
          </a:p>
          <a:p>
            <a:pPr marL="315913" lvl="0" indent="-307975">
              <a:spcBef>
                <a:spcPts val="1000"/>
              </a:spcBef>
              <a:buSzPct val="80000"/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37 campaigns across 22 retailers</a:t>
            </a:r>
          </a:p>
          <a:p>
            <a:pPr marL="315913" lvl="0" indent="-307975">
              <a:spcBef>
                <a:spcPts val="1000"/>
              </a:spcBef>
              <a:buSzPct val="80000"/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12-15%  average view rate per campaign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56C12D-D233-FF4C-93D7-8917FA9213A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6000" y="4890455"/>
            <a:ext cx="4525832" cy="1333699"/>
          </a:xfrm>
          <a:solidFill>
            <a:schemeClr val="accent1"/>
          </a:solidFill>
        </p:spPr>
        <p:txBody>
          <a:bodyPr lIns="144000" tIns="144000" rIns="72000" bIns="7200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4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70A90D-0EFC-8C41-99A9-C08127B852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3226" y="4053016"/>
            <a:ext cx="3638774" cy="2226073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ACCCED-A73B-1E48-BFC0-D48E180CF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601258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17B2-C87D-844E-8404-AD96145E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6026" y="3097751"/>
            <a:ext cx="6551001" cy="2728580"/>
          </a:xfrm>
        </p:spPr>
        <p:txBody>
          <a:bodyPr l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642B5F9-8161-8E47-82CF-880AC35EE3D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876026" y="2458849"/>
            <a:ext cx="6434864" cy="63890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3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4EF260-E4F8-C448-9248-F9DB2BBCE87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1159078"/>
            <a:ext cx="8948524" cy="119531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1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90470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16F58FA-48F6-A64B-AAB1-DB8D7FDD2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8858" y="2884315"/>
            <a:ext cx="7357994" cy="1709323"/>
          </a:xfrm>
          <a:prstGeom prst="rect">
            <a:avLst/>
          </a:prstGeo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  <a:latin typeface="EVRI Monotype PPT1" pitchFamily="2" charset="0"/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4A79C-277A-4E49-A492-A4870B3A2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095" y="5924072"/>
            <a:ext cx="1431010" cy="4159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AF69BC-30EA-004B-9418-2F82471F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8858" y="1995315"/>
            <a:ext cx="4133850" cy="8890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9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16F58FA-48F6-A64B-AAB1-DB8D7FDD2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020" y="2884315"/>
            <a:ext cx="7357994" cy="1709323"/>
          </a:xfrm>
          <a:prstGeom prst="rect">
            <a:avLst/>
          </a:prstGeo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  <a:latin typeface="EVRI Monotype PPT1" pitchFamily="2" charset="0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4A79C-277A-4E49-A492-A4870B3A2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095" y="5924072"/>
            <a:ext cx="1431010" cy="4159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AF69BC-30EA-004B-9418-2F82471FC6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020" y="1995315"/>
            <a:ext cx="4133850" cy="8890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page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B3B7F-06A4-174C-B1B2-35363C6B76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6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B3F98EF-50A9-5A70-EAEE-7DD04EA08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601258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solidFill>
                  <a:schemeClr val="accent3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47469-8CDE-E2A1-B51A-21C870FA6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6026" y="3097751"/>
            <a:ext cx="6551001" cy="2728580"/>
          </a:xfrm>
        </p:spPr>
        <p:txBody>
          <a:bodyPr lIns="0"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C8ABCCB-B4AD-9636-394E-5FE2B55DB25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876026" y="2458849"/>
            <a:ext cx="6434864" cy="63890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accent3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A98730-D278-B285-7B5A-E2C96423E42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1159078"/>
            <a:ext cx="8948524" cy="119531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3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405233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A68ED-977B-B0B3-E774-7A40521D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251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ACCCED-A73B-1E48-BFC0-D48E180CF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1444240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 continued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17B2-C87D-844E-8404-AD96145E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2441" y="2660340"/>
            <a:ext cx="2953548" cy="2728580"/>
          </a:xfrm>
          <a:prstGeom prst="rect">
            <a:avLst/>
          </a:prstGeo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4EF260-E4F8-C448-9248-F9DB2BBCE87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439283"/>
            <a:ext cx="8948524" cy="119531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1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EBE49C-1735-F04E-92AC-EAA8297B632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66215" y="2660340"/>
            <a:ext cx="2953548" cy="2728580"/>
          </a:xfrm>
          <a:prstGeom prst="rect">
            <a:avLst/>
          </a:prstGeo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F1AB752-5800-0849-8F7B-B81ADAA6670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7759989" y="2660340"/>
            <a:ext cx="2953548" cy="2728580"/>
          </a:xfrm>
          <a:prstGeom prst="rect">
            <a:avLst/>
          </a:prstGeo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43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8ACCCED-A73B-1E48-BFC0-D48E180CF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591" y="1444240"/>
            <a:ext cx="10733248" cy="81836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b="0" i="0"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 dirty="0"/>
              <a:t>headline continued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E17B2-C87D-844E-8404-AD96145E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2440" y="2664398"/>
            <a:ext cx="4525832" cy="2728580"/>
          </a:xfrm>
          <a:prstGeom prst="rect">
            <a:avLst/>
          </a:prstGeo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A4EF260-E4F8-C448-9248-F9DB2BBCE87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86" y="439283"/>
            <a:ext cx="8948524" cy="119531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buNone/>
              <a:defRPr sz="6000" spc="-150">
                <a:solidFill>
                  <a:schemeClr val="accent1"/>
                </a:solidFill>
                <a:latin typeface="EVRI Monotype PPT1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headline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EBE49C-1735-F04E-92AC-EAA8297B632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096000" y="2664398"/>
            <a:ext cx="4525832" cy="2728580"/>
          </a:xfrm>
          <a:prstGeom prst="rect">
            <a:avLst/>
          </a:prstGeom>
        </p:spPr>
        <p:txBody>
          <a:bodyPr lIns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50F51-2189-2F4F-A016-2A2E40BB9F27}"/>
              </a:ext>
            </a:extLst>
          </p:cNvPr>
          <p:cNvSpPr/>
          <p:nvPr userDrawn="1"/>
        </p:nvSpPr>
        <p:spPr>
          <a:xfrm>
            <a:off x="7843725" y="4401769"/>
            <a:ext cx="4515672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913" lvl="0" indent="-307975">
              <a:spcBef>
                <a:spcPts val="1000"/>
              </a:spcBef>
              <a:buSzPct val="80000"/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Over 2 million views since launch</a:t>
            </a:r>
          </a:p>
          <a:p>
            <a:pPr marL="315913" lvl="0" indent="-307975">
              <a:spcBef>
                <a:spcPts val="1000"/>
              </a:spcBef>
              <a:buSzPct val="80000"/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37 campaigns across 22 retailers</a:t>
            </a:r>
          </a:p>
          <a:p>
            <a:pPr marL="315913" lvl="0" indent="-307975">
              <a:spcBef>
                <a:spcPts val="1000"/>
              </a:spcBef>
              <a:buSzPct val="80000"/>
              <a:buBlip>
                <a:blip r:embed="rId2"/>
              </a:buBlip>
              <a:defRPr/>
            </a:pPr>
            <a:r>
              <a:rPr lang="en-GB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12-15%  average view rate per campaign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56C12D-D233-FF4C-93D7-8917FA9213A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6000" y="4890455"/>
            <a:ext cx="4525832" cy="1333699"/>
          </a:xfrm>
          <a:prstGeom prst="rect">
            <a:avLst/>
          </a:prstGeom>
          <a:solidFill>
            <a:schemeClr val="accent1"/>
          </a:solidFill>
        </p:spPr>
        <p:txBody>
          <a:bodyPr lIns="144000" tIns="144000" rIns="72000" bIns="7200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33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76A23-D049-4E4A-B73E-1C274EEF4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394" y="2743199"/>
            <a:ext cx="10515600" cy="2873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1267C-5798-8346-B588-696B0BC9E1F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1736" y="5926547"/>
            <a:ext cx="1421354" cy="4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5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6" r:id="rId3"/>
    <p:sldLayoutId id="2147483650" r:id="rId4"/>
    <p:sldLayoutId id="2147483661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48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9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4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D855-3693-4042-A8FE-C37C7AE58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944" y="2168191"/>
            <a:ext cx="3971039" cy="362892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Parcels that are large, round/ circular, have no flat surface or have odd edges, should be loaded together where possible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These will be manually handled at our Hubs to reduce sorter no-reads, blockages and damage to automated sorters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/>
              <a:t>For example – large furniture, carpets, pillows, gardening utensils, bamboo canes, etc</a:t>
            </a:r>
            <a:br>
              <a:rPr lang="en-GB" sz="1600" dirty="0"/>
            </a:b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3DD2D-A0AB-8B4E-8C00-34F9A8FF5FD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62346" y="439283"/>
            <a:ext cx="8948524" cy="1195318"/>
          </a:xfrm>
        </p:spPr>
        <p:txBody>
          <a:bodyPr/>
          <a:lstStyle/>
          <a:p>
            <a:r>
              <a:rPr lang="en-US" dirty="0" err="1"/>
              <a:t>ManuAL</a:t>
            </a:r>
            <a:r>
              <a:rPr lang="en-US" dirty="0"/>
              <a:t> TRAFFIC</a:t>
            </a:r>
          </a:p>
        </p:txBody>
      </p:sp>
      <p:pic>
        <p:nvPicPr>
          <p:cNvPr id="11" name="Picture 3" descr="50bbc4be-f541-4dce-be94-c0e835da7306@eurprd08">
            <a:extLst>
              <a:ext uri="{FF2B5EF4-FFF2-40B4-BE49-F238E27FC236}">
                <a16:creationId xmlns:a16="http://schemas.microsoft.com/office/drawing/2014/main" id="{BE61E519-AE60-CFA1-1D32-836C5AB53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26"/>
          <a:stretch/>
        </p:blipFill>
        <p:spPr bwMode="auto">
          <a:xfrm rot="5400000">
            <a:off x="8986543" y="4342270"/>
            <a:ext cx="2078939" cy="1531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3EBB00C-78CF-0683-8563-43CE8B155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0036" r="11195" b="13835"/>
          <a:stretch/>
        </p:blipFill>
        <p:spPr bwMode="auto">
          <a:xfrm>
            <a:off x="5703723" y="4068597"/>
            <a:ext cx="1650320" cy="20789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e2a2154-027f-42c2-9a87-9717a8e93006@eurprd08">
            <a:extLst>
              <a:ext uri="{FF2B5EF4-FFF2-40B4-BE49-F238E27FC236}">
                <a16:creationId xmlns:a16="http://schemas.microsoft.com/office/drawing/2014/main" id="{0900E87C-C215-1204-40B2-1647318D3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r="19143" b="-3959"/>
          <a:stretch/>
        </p:blipFill>
        <p:spPr bwMode="auto">
          <a:xfrm rot="5400000">
            <a:off x="7220871" y="4221944"/>
            <a:ext cx="2078938" cy="17828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43362FFC-4CB3-EC22-30E9-BB58DBA00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7" t="4283" r="14502" b="7963"/>
          <a:stretch/>
        </p:blipFill>
        <p:spPr bwMode="auto">
          <a:xfrm rot="5400000" flipV="1">
            <a:off x="7228146" y="2004544"/>
            <a:ext cx="2073683" cy="177353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98BDB1E-4DFF-9171-4D5A-98959C4B2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23957" r="8489" b="28372"/>
          <a:stretch/>
        </p:blipFill>
        <p:spPr bwMode="auto">
          <a:xfrm>
            <a:off x="5704154" y="1845369"/>
            <a:ext cx="1650320" cy="210261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B2F6DA-48D8-EFBA-2A52-4B0547F3D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4669" r="10916" b="4669"/>
          <a:stretch/>
        </p:blipFill>
        <p:spPr bwMode="auto">
          <a:xfrm>
            <a:off x="9218742" y="1844675"/>
            <a:ext cx="1607971" cy="210261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69CADC-6448-45E3-D891-ED7B3C9BE3AE}"/>
              </a:ext>
            </a:extLst>
          </p:cNvPr>
          <p:cNvGrpSpPr/>
          <p:nvPr/>
        </p:nvGrpSpPr>
        <p:grpSpPr>
          <a:xfrm>
            <a:off x="8971664" y="620713"/>
            <a:ext cx="2020186" cy="2020186"/>
            <a:chOff x="8995146" y="620713"/>
            <a:chExt cx="2020186" cy="20201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308416-6ECE-B808-53E4-2B254EC9D525}"/>
                </a:ext>
              </a:extLst>
            </p:cNvPr>
            <p:cNvSpPr/>
            <p:nvPr/>
          </p:nvSpPr>
          <p:spPr>
            <a:xfrm>
              <a:off x="8995146" y="620713"/>
              <a:ext cx="2020186" cy="20201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C30039-2AC4-C46E-34AF-3D8D90C50D43}"/>
                </a:ext>
              </a:extLst>
            </p:cNvPr>
            <p:cNvSpPr txBox="1"/>
            <p:nvPr/>
          </p:nvSpPr>
          <p:spPr>
            <a:xfrm>
              <a:off x="9188114" y="1001046"/>
              <a:ext cx="1689228" cy="1323439"/>
            </a:xfrm>
            <a:prstGeom prst="rect">
              <a:avLst/>
            </a:prstGeom>
            <a:noFill/>
          </p:spPr>
          <p:txBody>
            <a:bodyPr wrap="square" lIns="90000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0C8C"/>
                  </a:solidFill>
                  <a:effectLst/>
                  <a:uLnTx/>
                  <a:uFillTx/>
                  <a:latin typeface="Poppins SemiBold" pitchFamily="2" charset="77"/>
                  <a:cs typeface="Poppins SemiBold" pitchFamily="2" charset="77"/>
                </a:rPr>
                <a:t>Odd shapes &amp; large/heavy parcels are handled manually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532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542BC-D829-4843-9D66-F86B049D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C8165E-46C6-5C41-BC8C-BA0CA4010BD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>
                <a:latin typeface="EVRI Monotype PPT2" pitchFamily="2" charset="0"/>
              </a:rPr>
              <a:t>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8DB0E-9968-6304-3EC3-384837B12A9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r="8209"/>
          <a:stretch/>
        </p:blipFill>
        <p:spPr bwMode="auto">
          <a:xfrm rot="5400000">
            <a:off x="5270436" y="1845958"/>
            <a:ext cx="2068992" cy="21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85D87A-8580-D60F-8EB7-8B3C476ED371}"/>
              </a:ext>
            </a:extLst>
          </p:cNvPr>
          <p:cNvSpPr txBox="1"/>
          <p:nvPr/>
        </p:nvSpPr>
        <p:spPr>
          <a:xfrm>
            <a:off x="659588" y="2576914"/>
            <a:ext cx="42320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Bags should not have excess packaging.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Boxes should be secured on the seams with little empty air space inside – or space inside filled with packing material.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Barcode should not be taped over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Sufficient tape on all boxed seams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8DAD6-52B1-4682-6191-13F38C37CF7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018"/>
          <a:stretch/>
        </p:blipFill>
        <p:spPr bwMode="auto">
          <a:xfrm>
            <a:off x="5219258" y="4132868"/>
            <a:ext cx="2181600" cy="20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9580B-77C4-A271-8630-9358B6B0350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5204"/>
          <a:stretch/>
        </p:blipFill>
        <p:spPr bwMode="auto">
          <a:xfrm>
            <a:off x="7579079" y="4159431"/>
            <a:ext cx="2197097" cy="206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DA5FC-D76C-438B-91C1-79C02E9DFB3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/>
          <a:stretch/>
        </p:blipFill>
        <p:spPr bwMode="auto">
          <a:xfrm>
            <a:off x="9960941" y="4159431"/>
            <a:ext cx="2116956" cy="206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D8C3A9-DAB7-312E-115B-850972DEB36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r="3523" b="9094"/>
          <a:stretch/>
        </p:blipFill>
        <p:spPr bwMode="auto">
          <a:xfrm>
            <a:off x="7583155" y="1920872"/>
            <a:ext cx="2182805" cy="206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973BB-0BD1-C63F-9256-8B8BB7AEB8A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-1"/>
          <a:stretch/>
        </p:blipFill>
        <p:spPr bwMode="auto">
          <a:xfrm>
            <a:off x="9960941" y="1929580"/>
            <a:ext cx="2104215" cy="2057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87DDD05-2BF2-0EC1-1C21-BF1AE8B564D4}"/>
              </a:ext>
            </a:extLst>
          </p:cNvPr>
          <p:cNvGrpSpPr/>
          <p:nvPr/>
        </p:nvGrpSpPr>
        <p:grpSpPr>
          <a:xfrm>
            <a:off x="10072624" y="253312"/>
            <a:ext cx="2020186" cy="2020186"/>
            <a:chOff x="8995146" y="620713"/>
            <a:chExt cx="2020186" cy="20201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93BE52-E0E6-4EE3-9337-121063A7691B}"/>
                </a:ext>
              </a:extLst>
            </p:cNvPr>
            <p:cNvSpPr/>
            <p:nvPr/>
          </p:nvSpPr>
          <p:spPr>
            <a:xfrm>
              <a:off x="8995146" y="620713"/>
              <a:ext cx="2020186" cy="20201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B2D410-9F25-7497-0177-5BA0178812E9}"/>
                </a:ext>
              </a:extLst>
            </p:cNvPr>
            <p:cNvSpPr txBox="1"/>
            <p:nvPr/>
          </p:nvSpPr>
          <p:spPr>
            <a:xfrm>
              <a:off x="9241128" y="995611"/>
              <a:ext cx="1556139" cy="1569660"/>
            </a:xfrm>
            <a:prstGeom prst="rect">
              <a:avLst/>
            </a:prstGeom>
            <a:noFill/>
          </p:spPr>
          <p:txBody>
            <a:bodyPr wrap="square" lIns="90000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rgbClr val="000C8C"/>
                  </a:solidFill>
                  <a:effectLst/>
                  <a:uLnTx/>
                  <a:uFillTx/>
                  <a:latin typeface="Poppins SemiBold" pitchFamily="2" charset="77"/>
                  <a:cs typeface="Poppins SemiBold" pitchFamily="2" charset="77"/>
                </a:rPr>
                <a:t>Securing packaging using tape and pack materials</a:t>
              </a:r>
            </a:p>
            <a:p>
              <a:pPr marL="0" marR="0" lvl="0" indent="0" algn="ctr" defTabSz="60958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 SemiBold" pitchFamily="2" charset="77"/>
                <a:cs typeface="Poppins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82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F542BC-D829-4843-9D66-F86B049D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C8165E-46C6-5C41-BC8C-BA0CA4010BD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>
                <a:latin typeface="EVRI Monotype PPT2" pitchFamily="2" charset="0"/>
              </a:rPr>
              <a:t>Quality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B8FB7-2209-FB0C-2D35-605E6B15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153" y="521773"/>
            <a:ext cx="3179092" cy="16420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E66491-CEE4-193E-0762-D99FECE4EE05}"/>
              </a:ext>
            </a:extLst>
          </p:cNvPr>
          <p:cNvSpPr/>
          <p:nvPr/>
        </p:nvSpPr>
        <p:spPr>
          <a:xfrm>
            <a:off x="5014496" y="2081794"/>
            <a:ext cx="3392385" cy="272602"/>
          </a:xfrm>
          <a:prstGeom prst="rect">
            <a:avLst/>
          </a:prstGeom>
          <a:solidFill>
            <a:srgbClr val="008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White lines through the barcode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71505-4318-62C7-0A74-36F4AB0B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184" y="545243"/>
            <a:ext cx="3165032" cy="15365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E0370D-B637-E22D-B0D5-AB684671CA3A}"/>
              </a:ext>
            </a:extLst>
          </p:cNvPr>
          <p:cNvSpPr/>
          <p:nvPr/>
        </p:nvSpPr>
        <p:spPr>
          <a:xfrm>
            <a:off x="8489548" y="2081794"/>
            <a:ext cx="3392385" cy="272602"/>
          </a:xfrm>
          <a:prstGeom prst="rect">
            <a:avLst/>
          </a:prstGeom>
          <a:solidFill>
            <a:srgbClr val="008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Poor label affixing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FF72D6-0DAE-3674-CF4F-84667DEDDB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44"/>
          <a:stretch/>
        </p:blipFill>
        <p:spPr>
          <a:xfrm rot="16200000">
            <a:off x="5956601" y="1701054"/>
            <a:ext cx="1536551" cy="3199448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55B00-3A32-C17B-E00C-CB9A9AA947FC}"/>
              </a:ext>
            </a:extLst>
          </p:cNvPr>
          <p:cNvSpPr/>
          <p:nvPr/>
        </p:nvSpPr>
        <p:spPr>
          <a:xfrm>
            <a:off x="5014495" y="4069054"/>
            <a:ext cx="3392385" cy="272602"/>
          </a:xfrm>
          <a:prstGeom prst="rect">
            <a:avLst/>
          </a:prstGeom>
          <a:solidFill>
            <a:srgbClr val="008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Creased barcode on the box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0894BF-E065-C439-509D-8582BACF0A69}"/>
              </a:ext>
            </a:extLst>
          </p:cNvPr>
          <p:cNvSpPr/>
          <p:nvPr/>
        </p:nvSpPr>
        <p:spPr>
          <a:xfrm>
            <a:off x="8517538" y="4069053"/>
            <a:ext cx="3392385" cy="272602"/>
          </a:xfrm>
          <a:prstGeom prst="rect">
            <a:avLst/>
          </a:prstGeom>
          <a:solidFill>
            <a:srgbClr val="008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Excess packaging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B3885E-BE4C-A712-FB1F-8D6BED757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184" y="2532500"/>
            <a:ext cx="3188904" cy="1536553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BC191F-051D-DF97-DA06-2103C49933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046"/>
          <a:stretch/>
        </p:blipFill>
        <p:spPr>
          <a:xfrm>
            <a:off x="5104797" y="4519762"/>
            <a:ext cx="3191310" cy="1536552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1C3011-85C1-9205-79B5-B6C2E87D68C9}"/>
              </a:ext>
            </a:extLst>
          </p:cNvPr>
          <p:cNvSpPr/>
          <p:nvPr/>
        </p:nvSpPr>
        <p:spPr>
          <a:xfrm>
            <a:off x="5014496" y="6056312"/>
            <a:ext cx="3392385" cy="272602"/>
          </a:xfrm>
          <a:prstGeom prst="rect">
            <a:avLst/>
          </a:prstGeom>
          <a:solidFill>
            <a:srgbClr val="008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 peeling off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F98F1A-DFD0-646E-2F02-A2A92566DE8B}"/>
              </a:ext>
            </a:extLst>
          </p:cNvPr>
          <p:cNvSpPr/>
          <p:nvPr/>
        </p:nvSpPr>
        <p:spPr>
          <a:xfrm>
            <a:off x="8517539" y="6056311"/>
            <a:ext cx="3392385" cy="272602"/>
          </a:xfrm>
          <a:prstGeom prst="rect">
            <a:avLst/>
          </a:prstGeom>
          <a:solidFill>
            <a:srgbClr val="008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 details torn or scratched off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862CA83-9A41-B89F-5AB8-8DDFB2537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7776" b="1"/>
          <a:stretch/>
        </p:blipFill>
        <p:spPr>
          <a:xfrm>
            <a:off x="8599818" y="4519763"/>
            <a:ext cx="3103008" cy="1536552"/>
          </a:xfrm>
          <a:prstGeom prst="rect">
            <a:avLst/>
          </a:prstGeom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441DAAD-5202-D7D9-0A65-4EE8B0AAC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134" y="2181368"/>
            <a:ext cx="6102780" cy="205793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 SemiBold" pitchFamily="2" charset="77"/>
                <a:cs typeface="Poppins SemiBold" pitchFamily="2" charset="77"/>
              </a:rPr>
              <a:t>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Faded labels – not clear or have gaps 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barcodes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Torn, insufficiently adhered or incorrectly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placed labels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Labels with missing info – without customer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      details, pre-advice routing information, 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300" dirty="0">
                <a:solidFill>
                  <a:srgbClr val="000C8C"/>
                </a:solidFill>
              </a:rPr>
              <a:t>       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 barcodes numbers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Non-Evri labels – which are carrier misroutes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255ADE-6595-62D7-29C9-4717C6E043D6}"/>
              </a:ext>
            </a:extLst>
          </p:cNvPr>
          <p:cNvSpPr txBox="1">
            <a:spLocks/>
          </p:cNvSpPr>
          <p:nvPr/>
        </p:nvSpPr>
        <p:spPr>
          <a:xfrm>
            <a:off x="731251" y="4139209"/>
            <a:ext cx="6102780" cy="238861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accent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 SemiBold" pitchFamily="2" charset="77"/>
                <a:cs typeface="Poppins SemiBold" pitchFamily="2" charset="77"/>
              </a:rPr>
              <a:t>Risks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Non-automatic scans can lead to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      manual processing &amp; re-labelling/service delays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Parcels can become Unidentified Freight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dirty="0">
                <a:solidFill>
                  <a:srgbClr val="000C8C"/>
                </a:solidFill>
              </a:rPr>
              <a:t>L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abels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can stick on to another parcel &amp; could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       cause potential </a:t>
            </a:r>
            <a:r>
              <a:rPr kumimoji="0" lang="en-US" sz="1300" b="0" i="0" u="none" strike="noStrike" kern="1200" cap="none" spc="0" normalizeH="0" baseline="0" dirty="0">
                <a:ln>
                  <a:noFill/>
                </a:ln>
                <a:solidFill>
                  <a:srgbClr val="000C8C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misroute</a:t>
            </a:r>
          </a:p>
        </p:txBody>
      </p:sp>
    </p:spTree>
    <p:extLst>
      <p:ext uri="{BB962C8B-B14F-4D97-AF65-F5344CB8AC3E}">
        <p14:creationId xmlns:p14="http://schemas.microsoft.com/office/powerpoint/2010/main" val="379605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3D3"/>
      </a:accent1>
      <a:accent2>
        <a:srgbClr val="53EFEF"/>
      </a:accent2>
      <a:accent3>
        <a:srgbClr val="000C8C"/>
      </a:accent3>
      <a:accent4>
        <a:srgbClr val="001B61"/>
      </a:accent4>
      <a:accent5>
        <a:srgbClr val="CBE3F3"/>
      </a:accent5>
      <a:accent6>
        <a:srgbClr val="E9F1F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ri_presentation_template" id="{DAE75B7A-7AAC-AE43-B1F8-2082A98567A9}" vid="{70C62FF1-8E5B-6A49-9451-239BB3BFCA61}"/>
    </a:ext>
  </a:extLst>
</a:theme>
</file>

<file path=ppt/theme/theme2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3D3"/>
      </a:accent1>
      <a:accent2>
        <a:srgbClr val="53EFEF"/>
      </a:accent2>
      <a:accent3>
        <a:srgbClr val="000C8C"/>
      </a:accent3>
      <a:accent4>
        <a:srgbClr val="001B61"/>
      </a:accent4>
      <a:accent5>
        <a:srgbClr val="CBE3F3"/>
      </a:accent5>
      <a:accent6>
        <a:srgbClr val="E9F1F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ri_presentation_template" id="{DAE75B7A-7AAC-AE43-B1F8-2082A98567A9}" vid="{64BC82E7-E070-9543-A8F0-2926B5FA36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2DDF3FAB40A4EA72E0958F8F75FA2" ma:contentTypeVersion="14" ma:contentTypeDescription="Create a new document." ma:contentTypeScope="" ma:versionID="3030d9fc75ea6e87fcfdb40fc5bfb3f9">
  <xsd:schema xmlns:xsd="http://www.w3.org/2001/XMLSchema" xmlns:xs="http://www.w3.org/2001/XMLSchema" xmlns:p="http://schemas.microsoft.com/office/2006/metadata/properties" xmlns:ns2="a7d817e0-72ba-4b6d-8ab9-f1a408c55a2c" xmlns:ns3="849c2d53-c6f3-4794-9a49-f093ecfe7e3f" targetNamespace="http://schemas.microsoft.com/office/2006/metadata/properties" ma:root="true" ma:fieldsID="65f95aeec91d5becd8bc53bca28f6e14" ns2:_="" ns3:_="">
    <xsd:import namespace="a7d817e0-72ba-4b6d-8ab9-f1a408c55a2c"/>
    <xsd:import namespace="849c2d53-c6f3-4794-9a49-f093ecfe7e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817e0-72ba-4b6d-8ab9-f1a408c55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b04ebf6-5da3-4ce3-9db9-9bd164765c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c2d53-c6f3-4794-9a49-f093ecfe7e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62331a-4bb2-41b3-84ea-b5f192e1d1b6}" ma:internalName="TaxCatchAll" ma:showField="CatchAllData" ma:web="849c2d53-c6f3-4794-9a49-f093ecfe7e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d817e0-72ba-4b6d-8ab9-f1a408c55a2c">
      <Terms xmlns="http://schemas.microsoft.com/office/infopath/2007/PartnerControls"/>
    </lcf76f155ced4ddcb4097134ff3c332f>
    <TaxCatchAll xmlns="849c2d53-c6f3-4794-9a49-f093ecfe7e3f" xsi:nil="true"/>
    <SharedWithUsers xmlns="849c2d53-c6f3-4794-9a49-f093ecfe7e3f">
      <UserInfo>
        <DisplayName>Marlon Powell</DisplayName>
        <AccountId>354</AccountId>
        <AccountType/>
      </UserInfo>
      <UserInfo>
        <DisplayName>Andrew Savage</DisplayName>
        <AccountId>394</AccountId>
        <AccountType/>
      </UserInfo>
      <UserInfo>
        <DisplayName>Wayne Stanley1</DisplayName>
        <AccountId>353</AccountId>
        <AccountType/>
      </UserInfo>
      <UserInfo>
        <DisplayName>Hayley Willoughby</DisplayName>
        <AccountId>93</AccountId>
        <AccountType/>
      </UserInfo>
      <UserInfo>
        <DisplayName>John McDermott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5D5416F-7847-46A6-A9A2-490B404854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A2AAAD-ABA2-4464-BA1F-8985CE350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d817e0-72ba-4b6d-8ab9-f1a408c55a2c"/>
    <ds:schemaRef ds:uri="849c2d53-c6f3-4794-9a49-f093ecfe7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6CF83A-BAA7-4949-87DB-8237CA7529C6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849c2d53-c6f3-4794-9a49-f093ecfe7e3f"/>
    <ds:schemaRef ds:uri="http://purl.org/dc/dcmitype/"/>
    <ds:schemaRef ds:uri="http://schemas.microsoft.com/office/infopath/2007/PartnerControls"/>
    <ds:schemaRef ds:uri="http://www.w3.org/XML/1998/namespace"/>
    <ds:schemaRef ds:uri="a7d817e0-72ba-4b6d-8ab9-f1a408c55a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225</Words>
  <Application>Microsoft Office PowerPoint</Application>
  <PresentationFormat>Widescreen</PresentationFormat>
  <Paragraphs>38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EVRI Monotype PPT2</vt:lpstr>
      <vt:lpstr>Arial</vt:lpstr>
      <vt:lpstr>Poppins</vt:lpstr>
      <vt:lpstr>Poppins Medium</vt:lpstr>
      <vt:lpstr>Calibri</vt:lpstr>
      <vt:lpstr>Poppins SemiBold</vt:lpstr>
      <vt:lpstr>EVRI Monotype PPT1</vt:lpstr>
      <vt:lpstr>Office Theme</vt:lpstr>
      <vt:lpstr>1_Office Theme</vt:lpstr>
      <vt:lpstr>PowerPoint Presentation</vt:lpstr>
      <vt:lpstr>Packaging</vt:lpstr>
      <vt:lpstr>Label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Schoeman</dc:creator>
  <cp:lastModifiedBy>Liga Fortuna</cp:lastModifiedBy>
  <cp:revision>17</cp:revision>
  <dcterms:created xsi:type="dcterms:W3CDTF">2023-03-09T14:18:58Z</dcterms:created>
  <dcterms:modified xsi:type="dcterms:W3CDTF">2024-04-03T10:48:37Z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83474-4b5a-451b-83c3-36fe1560528f_Enabled">
    <vt:lpwstr>true</vt:lpwstr>
  </property>
  <property fmtid="{D5CDD505-2E9C-101B-9397-08002B2CF9AE}" pid="3" name="MSIP_Label_abf83474-4b5a-451b-83c3-36fe1560528f_SetDate">
    <vt:lpwstr>2022-09-05T15:34:09Z</vt:lpwstr>
  </property>
  <property fmtid="{D5CDD505-2E9C-101B-9397-08002B2CF9AE}" pid="4" name="MSIP_Label_abf83474-4b5a-451b-83c3-36fe1560528f_Method">
    <vt:lpwstr>Standard</vt:lpwstr>
  </property>
  <property fmtid="{D5CDD505-2E9C-101B-9397-08002B2CF9AE}" pid="5" name="MSIP_Label_abf83474-4b5a-451b-83c3-36fe1560528f_Name">
    <vt:lpwstr>Internal</vt:lpwstr>
  </property>
  <property fmtid="{D5CDD505-2E9C-101B-9397-08002B2CF9AE}" pid="6" name="MSIP_Label_abf83474-4b5a-451b-83c3-36fe1560528f_SiteId">
    <vt:lpwstr>9c132d09-4765-4d2b-a356-e76985eecf78</vt:lpwstr>
  </property>
  <property fmtid="{D5CDD505-2E9C-101B-9397-08002B2CF9AE}" pid="7" name="MSIP_Label_abf83474-4b5a-451b-83c3-36fe1560528f_ActionId">
    <vt:lpwstr>bd0ac29b-611d-4e16-b1b9-a92cebc8a821</vt:lpwstr>
  </property>
  <property fmtid="{D5CDD505-2E9C-101B-9397-08002B2CF9AE}" pid="8" name="MSIP_Label_abf83474-4b5a-451b-83c3-36fe1560528f_ContentBits">
    <vt:lpwstr>1</vt:lpwstr>
  </property>
  <property fmtid="{D5CDD505-2E9C-101B-9397-08002B2CF9AE}" pid="9" name="ClassificationContentMarkingHeaderLocations">
    <vt:lpwstr>Office Theme:4\1_Office Theme:3</vt:lpwstr>
  </property>
  <property fmtid="{D5CDD505-2E9C-101B-9397-08002B2CF9AE}" pid="10" name="ClassificationContentMarkingHeaderText">
    <vt:lpwstr>Evri - Internal Use</vt:lpwstr>
  </property>
  <property fmtid="{D5CDD505-2E9C-101B-9397-08002B2CF9AE}" pid="11" name="ContentTypeId">
    <vt:lpwstr>0x010100EA82DDF3FAB40A4EA72E0958F8F75FA2</vt:lpwstr>
  </property>
  <property fmtid="{D5CDD505-2E9C-101B-9397-08002B2CF9AE}" pid="12" name="MediaServiceImageTags">
    <vt:lpwstr/>
  </property>
</Properties>
</file>